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Architects Daughter"/>
      <p:regular r:id="rId23"/>
    </p:embeddedFont>
    <p:embeddedFont>
      <p:font typeface="Ruge Boogie"/>
      <p:regular r:id="rId24"/>
    </p:embeddedFont>
    <p:embeddedFont>
      <p:font typeface="Rambl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7EB415-FC58-42D5-BC2B-E88205D24EC3}">
  <a:tblStyle styleId="{EC7EB415-FC58-42D5-BC2B-E88205D24EC3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fill>
          <a:solidFill>
            <a:srgbClr val="CCDFE8"/>
          </a:solidFill>
        </a:fill>
      </a:tcStyle>
    </a:band1H>
    <a:band2H>
      <a:tcTxStyle/>
    </a:band2H>
    <a:band1V>
      <a:tcTxStyle/>
      <a:tcStyle>
        <a:fill>
          <a:solidFill>
            <a:srgbClr val="CCDFE8"/>
          </a:solidFill>
        </a:fill>
      </a:tcStyle>
    </a:band1V>
    <a:band2V>
      <a:tcTxStyle/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ugeBoogie-regular.fntdata"/><Relationship Id="rId23" Type="http://schemas.openxmlformats.org/officeDocument/2006/relationships/font" Target="fonts/ArchitectsDaught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mbla-bold.fntdata"/><Relationship Id="rId25" Type="http://schemas.openxmlformats.org/officeDocument/2006/relationships/font" Target="fonts/Rambla-regular.fntdata"/><Relationship Id="rId28" Type="http://schemas.openxmlformats.org/officeDocument/2006/relationships/font" Target="fonts/Rambla-boldItalic.fntdata"/><Relationship Id="rId27" Type="http://schemas.openxmlformats.org/officeDocument/2006/relationships/font" Target="fonts/Rambl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7bfb5296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97bfb5296e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73758318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73758318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7fb53bcfb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7fb53bcf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26f9d0ce0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26f9d0c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ctr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grpSp>
        <p:nvGrpSpPr>
          <p:cNvPr id="19" name="Google Shape;19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2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3" name="Google Shape;23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8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504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810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55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29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504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810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55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29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2232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55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429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302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302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2232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55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429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302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302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 b="0" i="0" sz="25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677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  <a:defRPr b="0" i="0" sz="3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4064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810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55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1828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048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b="0" i="0" sz="1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921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b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857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8575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228600" lvl="5" marL="1600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228600" lvl="6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228600" lvl="7" marL="2057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228600" lvl="8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 b="0" i="0" sz="30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0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120000" w="12000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120000" w="12000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4" name="Google Shape;84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120000" w="12000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120000" w="12000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kmbilotta@jacksonsd.org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jacksonsd.org/Domain/601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classroom.google.com/u/0/h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685800" y="914401"/>
            <a:ext cx="7772400" cy="2686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Welcome</a:t>
            </a:r>
            <a:b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to </a:t>
            </a:r>
            <a:b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to School Night</a:t>
            </a:r>
            <a:endParaRPr b="1" i="0" sz="48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Conceptual Chemistry</a:t>
            </a:r>
            <a:endParaRPr/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Mrs. Bilotta</a:t>
            </a:r>
            <a:endParaRPr b="0" i="0" sz="27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Mr. Paturzo</a:t>
            </a:r>
            <a:endParaRPr/>
          </a:p>
        </p:txBody>
      </p:sp>
      <p:sp>
        <p:nvSpPr>
          <p:cNvPr descr="C:\Documents and Settings\kmbilotta\Local Settings\Temporary Internet Files\Content.IE5\IC90FVLQ\MCj04241680000[1].wmf" id="104" name="Google Shape;104;p13"/>
          <p:cNvSpPr/>
          <p:nvPr/>
        </p:nvSpPr>
        <p:spPr>
          <a:xfrm>
            <a:off x="914400" y="762000"/>
            <a:ext cx="1835150" cy="16319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descr="Back To School, Classroom, ..."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0"/>
            <a:ext cx="3334074" cy="25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LAB SAFETY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by Manchester Library Fizz!"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725" y="2045749"/>
            <a:ext cx="6316201" cy="35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Our Textbook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4540525" y="884800"/>
            <a:ext cx="3810000" cy="4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Website: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www.cengage.com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student has their own user name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password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Servlet.jpg"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950" y="1499650"/>
            <a:ext cx="3426025" cy="42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55%  Assessment</a:t>
            </a:r>
            <a:r>
              <a:rPr b="0" i="0" lang="en-US" sz="372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b="0" i="0" lang="en-US" sz="372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Tests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Quizzes</a:t>
            </a:r>
            <a:endParaRPr/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  Homework: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Assignments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Completing  Lab Write-ups </a:t>
            </a:r>
            <a:endParaRPr/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25%  Participation: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Participation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 Participation </a:t>
            </a:r>
            <a:endParaRPr b="0" i="0" sz="3409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Grading Percentages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075" y="4672025"/>
            <a:ext cx="3176675" cy="17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Grades are available on genesis usually within days of completing work.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Grades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C:\Documents and Settings\kmbilotta\Local Settings\Temporary Internet Files\Content.IE5\TOSDE733\MCj02819700000[1].wmf"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575407"/>
            <a:ext cx="3505199" cy="332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Students should reach out whenever they need help</a:t>
            </a:r>
            <a: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6576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lang="en-US" sz="5400">
                <a:latin typeface="Ruge Boogie"/>
                <a:ea typeface="Ruge Boogie"/>
                <a:cs typeface="Ruge Boogie"/>
                <a:sym typeface="Ruge Boogie"/>
              </a:rPr>
              <a:t>Help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413" y="4467225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Email: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kmbilotta@jacksonsd.org</a:t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Phone : 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(732) 833-4600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Call the school and leave a message</a:t>
            </a:r>
            <a:endParaRPr/>
          </a:p>
          <a:p>
            <a: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Either way, I will get back to you as soon as possible.</a:t>
            </a:r>
            <a:endParaRPr/>
          </a:p>
        </p:txBody>
      </p:sp>
      <p:sp>
        <p:nvSpPr>
          <p:cNvPr id="201" name="Google Shape;20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How to Contact Me?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6650" y="606753"/>
            <a:ext cx="2757276" cy="18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7573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http://www.jacksonsd.org/Domain/601</a:t>
            </a:r>
            <a:endParaRPr/>
          </a:p>
        </p:txBody>
      </p:sp>
      <p:sp>
        <p:nvSpPr>
          <p:cNvPr id="208" name="Google Shape;20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School Wires class page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???????   Questions   ???????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Questions, Answers, Question ..."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0" y="1481950"/>
            <a:ext cx="4075375" cy="40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lang="en-US"/>
              <a:t>Chemistry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2895600" y="4953000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Mrs. Bilotta</a:t>
            </a:r>
            <a:endParaRPr b="1" sz="4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Free illustration: Chemistry ..."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521" y="709425"/>
            <a:ext cx="4287074" cy="45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8686" lvl="0" marL="457200" rtl="0" algn="l">
              <a:spcBef>
                <a:spcPts val="40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 have been teaching science for over 20 years.  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408686" lvl="0" marL="457200" rtl="0" algn="l">
              <a:spcBef>
                <a:spcPts val="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 am married and have 4 children, all boys.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408686" lvl="0" marL="457200" rtl="0" algn="l">
              <a:spcBef>
                <a:spcPts val="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My hobbies include crafts, halloween costumes, fishing and camping.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latin typeface="Ruge Boogie"/>
                <a:ea typeface="Ruge Boogie"/>
                <a:cs typeface="Ruge Boogie"/>
                <a:sym typeface="Ruge Boogie"/>
              </a:rPr>
              <a:t>About Me</a:t>
            </a:r>
            <a:endParaRPr sz="5700">
              <a:latin typeface="Ruge Boogie"/>
              <a:ea typeface="Ruge Boogie"/>
              <a:cs typeface="Ruge Boogie"/>
              <a:sym typeface="Ruge Boogi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latin typeface="Ruge Boogie"/>
                <a:ea typeface="Ruge Boogie"/>
                <a:cs typeface="Ruge Boogie"/>
                <a:sym typeface="Ruge Boogie"/>
              </a:rPr>
              <a:t>Mrs. Bilotta</a:t>
            </a:r>
            <a:endParaRPr sz="5700">
              <a:latin typeface="Ruge Boogie"/>
              <a:ea typeface="Ruge Boogie"/>
              <a:cs typeface="Ruge Boogie"/>
              <a:sym typeface="Ruge Boogi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8686" lvl="0" marL="457200" rtl="0" algn="l">
              <a:spcBef>
                <a:spcPts val="40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 have been teaching for over 20 years.  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408686" lvl="0" marL="457200" rtl="0" algn="l">
              <a:spcBef>
                <a:spcPts val="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 am married and have 4 children, 2 boys and 2 girls.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408686" lvl="0" marL="457200" rtl="0" algn="l">
              <a:spcBef>
                <a:spcPts val="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My hobbies include baseball and golf.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latin typeface="Ruge Boogie"/>
                <a:ea typeface="Ruge Boogie"/>
                <a:cs typeface="Ruge Boogie"/>
                <a:sym typeface="Ruge Boogie"/>
              </a:rPr>
              <a:t>About Me</a:t>
            </a:r>
            <a:endParaRPr sz="5700">
              <a:latin typeface="Ruge Boogie"/>
              <a:ea typeface="Ruge Boogie"/>
              <a:cs typeface="Ruge Boogie"/>
              <a:sym typeface="Ruge Boogi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latin typeface="Ruge Boogie"/>
                <a:ea typeface="Ruge Boogie"/>
                <a:cs typeface="Ruge Boogie"/>
                <a:sym typeface="Ruge Boogie"/>
              </a:rPr>
              <a:t>Mr. Paturzo</a:t>
            </a:r>
            <a:endParaRPr sz="5700">
              <a:latin typeface="Ruge Boogie"/>
              <a:ea typeface="Ruge Boogie"/>
              <a:cs typeface="Ruge Boogie"/>
              <a:sym typeface="Ruge Boogi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7573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Course Outline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334000" y="0"/>
            <a:ext cx="1785937" cy="17859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graphicFrame>
        <p:nvGraphicFramePr>
          <p:cNvPr id="132" name="Google Shape;132;p17"/>
          <p:cNvGraphicFramePr/>
          <p:nvPr/>
        </p:nvGraphicFramePr>
        <p:xfrm>
          <a:off x="1234625" y="15721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{EC7EB415-FC58-42D5-BC2B-E88205D24EC3}</a:tableStyleId>
              </a:tblPr>
              <a:tblGrid>
                <a:gridCol w="6202425"/>
              </a:tblGrid>
              <a:tr h="454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Matter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Elements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Compounds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Naming Compounds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Chemical Composition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Chemical Reactions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Chemical Bonding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365F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950" y="857250"/>
            <a:ext cx="4222051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Powerpoint presentations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Demonstrations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Labs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Discussions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Practice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Cooperative 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learning activities</a:t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9" name="Google Shape;13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Instruction Includes: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descr="C:\Documents and Settings\kmbilotta.NT_DOMAIN.001\Local Settings\Temporary Internet Files\Content.IE5\UAY25CF1\MPj04394600000[1].jpg" id="140" name="Google Shape;140;p18"/>
          <p:cNvSpPr/>
          <p:nvPr/>
        </p:nvSpPr>
        <p:spPr>
          <a:xfrm>
            <a:off x="3962400" y="2970930"/>
            <a:ext cx="4724400" cy="355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25" y="2228850"/>
            <a:ext cx="4614576" cy="344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Classroom Policies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... Teacher, School, Student, ..."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700" y="1947050"/>
            <a:ext cx="5644150" cy="40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Homework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C:\Documents and Settings\kmbilotta\Local Settings\Temporary Internet Files\Content.IE5\XGVMRU0E\MCj02321330000[1].wmf" id="153" name="Google Shape;15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7625" y="536087"/>
            <a:ext cx="2068800" cy="21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80300" y="2096825"/>
            <a:ext cx="8701200" cy="4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is due on time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•"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 work will 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be accepted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•"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assignments can be found on your child’s google classroom account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https://classroom.google.com/u/0/h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Classroom Rules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Follow all directions the first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Enter class quietly on time and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prepared to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one person talking at a time in any 	group setting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Stay in your seat unless you have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permission to get 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eating, drinking, or gum chewing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Masks must be worn at 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times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14588" l="0" r="0" t="0"/>
          <a:stretch/>
        </p:blipFill>
        <p:spPr>
          <a:xfrm>
            <a:off x="7229700" y="0"/>
            <a:ext cx="1701199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